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473708-5FB6-3C4B-B4B8-4FE7B45B57B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261150-DE0C-4648-A403-6FF18A34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473708-5FB6-3C4B-B4B8-4FE7B45B57B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261150-DE0C-4648-A403-6FF18A34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9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473708-5FB6-3C4B-B4B8-4FE7B45B57B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261150-DE0C-4648-A403-6FF18A34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473708-5FB6-3C4B-B4B8-4FE7B45B57B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261150-DE0C-4648-A403-6FF18A34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473708-5FB6-3C4B-B4B8-4FE7B45B57B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261150-DE0C-4648-A403-6FF18A34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473708-5FB6-3C4B-B4B8-4FE7B45B57B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261150-DE0C-4648-A403-6FF18A34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7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473708-5FB6-3C4B-B4B8-4FE7B45B57B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261150-DE0C-4648-A403-6FF18A34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473708-5FB6-3C4B-B4B8-4FE7B45B57B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261150-DE0C-4648-A403-6FF18A34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473708-5FB6-3C4B-B4B8-4FE7B45B57B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261150-DE0C-4648-A403-6FF18A34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8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473708-5FB6-3C4B-B4B8-4FE7B45B57B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261150-DE0C-4648-A403-6FF18A34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473708-5FB6-3C4B-B4B8-4FE7B45B57B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261150-DE0C-4648-A403-6FF18A34E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30565" y="-372606"/>
            <a:ext cx="9380995" cy="72615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4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FFFF3A"/>
          </a:solidFill>
          <a:latin typeface="B Helvetica Bold"/>
          <a:ea typeface="+mj-ea"/>
          <a:cs typeface="B Helvetica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bg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0876" y="991375"/>
            <a:ext cx="4389160" cy="4386178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6000" spc="-150" dirty="0" smtClean="0"/>
              <a:t>How Effective</a:t>
            </a:r>
            <a:br>
              <a:rPr lang="en-US" sz="6000" spc="-150" dirty="0" smtClean="0"/>
            </a:br>
            <a:r>
              <a:rPr lang="en-US" sz="6000" spc="-150" dirty="0" smtClean="0"/>
              <a:t>is the AVP</a:t>
            </a:r>
            <a:br>
              <a:rPr lang="en-US" sz="6000" spc="-150" dirty="0" smtClean="0"/>
            </a:br>
            <a:r>
              <a:rPr lang="en-US" sz="6000" spc="-150" dirty="0" smtClean="0"/>
              <a:t>Program?</a:t>
            </a:r>
            <a:endParaRPr lang="en-US" sz="6000" spc="-1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425306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10" y="762000"/>
            <a:ext cx="3022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790" y="520840"/>
            <a:ext cx="7365009" cy="1662469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How Does the AVP Program Reduce Recidivism?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12496" y="1814114"/>
            <a:ext cx="7321679" cy="38485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According to feedback, the workshop participants view themselves, others and the world differently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that transforms their lives.  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This </a:t>
            </a:r>
            <a:r>
              <a:rPr lang="en-US" sz="2400" dirty="0"/>
              <a:t>is not a temporary change. </a:t>
            </a:r>
            <a:r>
              <a:rPr lang="en-US" sz="2400" dirty="0" smtClean="0"/>
              <a:t>It </a:t>
            </a:r>
            <a:r>
              <a:rPr lang="en-US" sz="2400" dirty="0"/>
              <a:t>is, to a significant degree, a permanent change</a:t>
            </a:r>
            <a:r>
              <a:rPr lang="en-US" sz="2400" dirty="0" smtClean="0">
                <a:effectLst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50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0876" y="991375"/>
            <a:ext cx="4389160" cy="3142214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6000" spc="-150" dirty="0" smtClean="0"/>
              <a:t>The</a:t>
            </a:r>
            <a:br>
              <a:rPr lang="en-US" sz="6000" spc="-150" dirty="0" smtClean="0"/>
            </a:br>
            <a:r>
              <a:rPr lang="en-US" sz="6000" spc="-150" dirty="0" smtClean="0"/>
              <a:t>Delaware</a:t>
            </a:r>
            <a:br>
              <a:rPr lang="en-US" sz="6000" spc="-150" dirty="0" smtClean="0"/>
            </a:br>
            <a:r>
              <a:rPr lang="en-US" sz="6000" spc="-150" dirty="0" smtClean="0"/>
              <a:t>Recidivism</a:t>
            </a:r>
            <a:br>
              <a:rPr lang="en-US" sz="6000" spc="-150" dirty="0" smtClean="0"/>
            </a:br>
            <a:r>
              <a:rPr lang="en-US" sz="6000" spc="-150" dirty="0" smtClean="0"/>
              <a:t>Study</a:t>
            </a:r>
            <a:endParaRPr lang="en-US" sz="6000" spc="-1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790" y="4133588"/>
            <a:ext cx="7373515" cy="1505211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</a:rPr>
              <a:t>A study of recidivism rates for violent offences from the </a:t>
            </a:r>
            <a:r>
              <a:rPr lang="en-US" sz="2600" dirty="0" smtClean="0">
                <a:solidFill>
                  <a:schemeClr val="bg1"/>
                </a:solidFill>
              </a:rPr>
              <a:t>Delaware </a:t>
            </a:r>
            <a:r>
              <a:rPr lang="en-US" sz="2600" dirty="0">
                <a:solidFill>
                  <a:schemeClr val="bg1"/>
                </a:solidFill>
              </a:rPr>
              <a:t>Correctional Center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endParaRPr lang="en-US" sz="2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By Marsha L. Miller, PhD and John A. </a:t>
            </a:r>
            <a:r>
              <a:rPr lang="en-US" sz="1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Shuford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MBA, </a:t>
            </a:r>
            <a:r>
              <a:rPr lang="en-US" sz="1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EdS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FACHA</a:t>
            </a:r>
          </a:p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September 2005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10" y="762000"/>
            <a:ext cx="3022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790" y="896622"/>
            <a:ext cx="7365009" cy="1143000"/>
          </a:xfrm>
        </p:spPr>
        <p:txBody>
          <a:bodyPr anchor="t"/>
          <a:lstStyle/>
          <a:p>
            <a:pPr algn="l"/>
            <a:r>
              <a:rPr lang="en-US" dirty="0"/>
              <a:t>The Goal of the Study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790" y="1904820"/>
            <a:ext cx="7580854" cy="422134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The Alternatives </a:t>
            </a:r>
            <a:r>
              <a:rPr lang="en-US" sz="2800" dirty="0"/>
              <a:t>to Violence Project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is </a:t>
            </a:r>
            <a:r>
              <a:rPr lang="en-US" sz="2800" dirty="0"/>
              <a:t>designed to help </a:t>
            </a:r>
            <a:r>
              <a:rPr lang="en-US" sz="2800" dirty="0" smtClean="0"/>
              <a:t>individuals to </a:t>
            </a:r>
            <a:r>
              <a:rPr lang="en-US" sz="2800" dirty="0"/>
              <a:t>prevent violence and resolve </a:t>
            </a:r>
            <a:r>
              <a:rPr lang="en-US" sz="2800" dirty="0" smtClean="0"/>
              <a:t>conflicts nonviolently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This </a:t>
            </a:r>
            <a:r>
              <a:rPr lang="en-US" sz="2800" dirty="0"/>
              <a:t>study </a:t>
            </a:r>
            <a:r>
              <a:rPr lang="en-US" sz="2800" dirty="0" smtClean="0"/>
              <a:t>focuses on recidivism rates </a:t>
            </a:r>
            <a:r>
              <a:rPr lang="en-US" sz="2800" dirty="0"/>
              <a:t>for </a:t>
            </a:r>
            <a:endParaRPr lang="en-US" sz="2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violent offenses.</a:t>
            </a:r>
            <a:r>
              <a:rPr lang="en-US" sz="2800" dirty="0" smtClean="0">
                <a:effectLst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45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790" y="896622"/>
            <a:ext cx="7365009" cy="1143000"/>
          </a:xfrm>
        </p:spPr>
        <p:txBody>
          <a:bodyPr anchor="t"/>
          <a:lstStyle/>
          <a:p>
            <a:pPr algn="l"/>
            <a:r>
              <a:rPr lang="en-US" dirty="0"/>
              <a:t>The </a:t>
            </a:r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790" y="1904820"/>
            <a:ext cx="7580854" cy="4221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study involved a random sample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300 </a:t>
            </a:r>
            <a:r>
              <a:rPr lang="en-US" sz="2800" dirty="0"/>
              <a:t>male inmates who had taken </a:t>
            </a:r>
            <a:r>
              <a:rPr lang="en-US" sz="2800" dirty="0" smtClean="0"/>
              <a:t>an AVP </a:t>
            </a:r>
            <a:r>
              <a:rPr lang="en-US" sz="2800" dirty="0"/>
              <a:t>workshop at the Delaware Correctional Center. </a:t>
            </a:r>
          </a:p>
          <a:p>
            <a:pPr marL="0" indent="0">
              <a:buNone/>
            </a:pPr>
            <a:r>
              <a:rPr lang="en-US" sz="2800" dirty="0" smtClean="0"/>
              <a:t>175 </a:t>
            </a:r>
            <a:r>
              <a:rPr lang="en-US" sz="2800" dirty="0"/>
              <a:t>of the inmates who had been released were followed one, two and </a:t>
            </a:r>
            <a:r>
              <a:rPr lang="en-US" sz="2800" dirty="0" smtClean="0"/>
              <a:t>three years </a:t>
            </a:r>
            <a:r>
              <a:rPr lang="en-US" sz="2800" dirty="0"/>
              <a:t>after their release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Note: The inmates that participated in the AVP workshops are a self selected 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group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may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not be typical of the general prison population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40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790" y="494924"/>
            <a:ext cx="7365009" cy="411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/>
              <a:t>The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79" y="2157393"/>
            <a:ext cx="5486400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086" y="2209225"/>
            <a:ext cx="5803900" cy="130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84" y="1645661"/>
            <a:ext cx="6121400" cy="45582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455" y="1166217"/>
            <a:ext cx="7282803" cy="1723408"/>
          </a:xfrm>
        </p:spPr>
        <p:txBody>
          <a:bodyPr>
            <a:normAutofit/>
          </a:bodyPr>
          <a:lstStyle/>
          <a:p>
            <a:r>
              <a:rPr lang="en-US" sz="2800" dirty="0"/>
              <a:t>Total </a:t>
            </a:r>
            <a:r>
              <a:rPr lang="en-US" sz="2800" dirty="0" smtClean="0"/>
              <a:t>Recidivism – </a:t>
            </a:r>
            <a:r>
              <a:rPr lang="en-US" sz="1400" dirty="0" smtClean="0"/>
              <a:t>Total </a:t>
            </a:r>
            <a:r>
              <a:rPr lang="en-US" sz="1400" dirty="0"/>
              <a:t>recidivism over a three-year period </a:t>
            </a:r>
            <a:r>
              <a:rPr lang="en-US" sz="1400" dirty="0" smtClean="0"/>
              <a:t>Including technical </a:t>
            </a:r>
            <a:r>
              <a:rPr lang="en-US" sz="1400" dirty="0"/>
              <a:t>violations at work release </a:t>
            </a:r>
            <a:r>
              <a:rPr lang="en-US" sz="1400" dirty="0" smtClean="0"/>
              <a:t>centers, parole </a:t>
            </a:r>
            <a:r>
              <a:rPr lang="en-US" sz="1400" dirty="0"/>
              <a:t>violations as well as detentions on new charges and new convictions</a:t>
            </a:r>
            <a:r>
              <a:rPr lang="en-US" sz="1400" dirty="0" smtClean="0"/>
              <a:t>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49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790" y="494924"/>
            <a:ext cx="7365009" cy="411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/>
              <a:t>The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79" y="2157393"/>
            <a:ext cx="54864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79" y="4804711"/>
            <a:ext cx="5499100" cy="10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086" y="4629749"/>
            <a:ext cx="5816600" cy="63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84" y="1645661"/>
            <a:ext cx="6121400" cy="45582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497" y="1166217"/>
            <a:ext cx="5857344" cy="1723408"/>
          </a:xfrm>
        </p:spPr>
        <p:txBody>
          <a:bodyPr>
            <a:normAutofit/>
          </a:bodyPr>
          <a:lstStyle/>
          <a:p>
            <a:r>
              <a:rPr lang="en-US" sz="2800" dirty="0"/>
              <a:t>New Felonies </a:t>
            </a:r>
            <a:r>
              <a:rPr lang="en-US" sz="1800" dirty="0"/>
              <a:t>(Violent and Nonviolent)</a:t>
            </a:r>
            <a:r>
              <a:rPr lang="en-US" sz="1800" dirty="0" smtClean="0">
                <a:effectLst/>
              </a:rPr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>Only 13.5</a:t>
            </a:r>
            <a:r>
              <a:rPr lang="en-US" sz="1400" dirty="0"/>
              <a:t>% </a:t>
            </a:r>
            <a:r>
              <a:rPr lang="en-US" sz="1400" dirty="0" smtClean="0"/>
              <a:t>of </a:t>
            </a:r>
            <a:r>
              <a:rPr lang="en-US" sz="1400" dirty="0"/>
              <a:t>the of the inmates who participated in the AVP </a:t>
            </a:r>
            <a:r>
              <a:rPr lang="en-US" sz="1400" dirty="0" smtClean="0"/>
              <a:t>program returned </a:t>
            </a:r>
            <a:r>
              <a:rPr lang="en-US" sz="1400" dirty="0"/>
              <a:t>to prison for violent </a:t>
            </a:r>
            <a:r>
              <a:rPr lang="en-US" sz="1400" dirty="0" smtClean="0"/>
              <a:t>or nonviolent felonies including drug offenses.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44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790" y="494924"/>
            <a:ext cx="7365009" cy="411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/>
              <a:t>The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79" y="2157393"/>
            <a:ext cx="54864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79" y="4804711"/>
            <a:ext cx="5499100" cy="101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120" y="4951393"/>
            <a:ext cx="5499100" cy="86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792" y="4830627"/>
            <a:ext cx="5829300" cy="58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784" y="1645661"/>
            <a:ext cx="6121400" cy="45582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496" y="1166217"/>
            <a:ext cx="7321679" cy="1723408"/>
          </a:xfrm>
        </p:spPr>
        <p:txBody>
          <a:bodyPr>
            <a:normAutofit/>
          </a:bodyPr>
          <a:lstStyle/>
          <a:p>
            <a:r>
              <a:rPr lang="en-US" sz="2800" dirty="0"/>
              <a:t>New Violent Offenses </a:t>
            </a:r>
            <a:r>
              <a:rPr lang="en-US" sz="1800" dirty="0"/>
              <a:t>(Misdemeanors and Felonies)</a:t>
            </a:r>
            <a:r>
              <a:rPr lang="en-US" sz="1800" dirty="0" smtClean="0">
                <a:effectLst/>
              </a:rPr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/>
              <a:t>Only 11.5% of the of the inmates who participated in the AVP </a:t>
            </a:r>
            <a:r>
              <a:rPr lang="en-US" sz="1400" dirty="0" smtClean="0"/>
              <a:t>program returned </a:t>
            </a:r>
            <a:r>
              <a:rPr lang="en-US" sz="1400" dirty="0"/>
              <a:t>to </a:t>
            </a:r>
            <a:r>
              <a:rPr lang="en-US" sz="1400" dirty="0" smtClean="0"/>
              <a:t>prison for </a:t>
            </a:r>
            <a:r>
              <a:rPr lang="en-US" sz="1400" dirty="0"/>
              <a:t>violent misdemeanors </a:t>
            </a:r>
            <a:r>
              <a:rPr lang="en-US" sz="1400" dirty="0" smtClean="0"/>
              <a:t>or felonies three years after release.</a:t>
            </a:r>
            <a:endParaRPr lang="en-US" sz="1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146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790" y="494924"/>
            <a:ext cx="7365009" cy="411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/>
              <a:t>The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79" y="2157393"/>
            <a:ext cx="54864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79" y="4804711"/>
            <a:ext cx="5499100" cy="101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120" y="4951393"/>
            <a:ext cx="5499100" cy="86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079" y="5396151"/>
            <a:ext cx="5499100" cy="431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95" y="5212001"/>
            <a:ext cx="5803900" cy="36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784" y="1645661"/>
            <a:ext cx="6121400" cy="4558251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12496" y="1166217"/>
            <a:ext cx="7321679" cy="1723408"/>
          </a:xfrm>
        </p:spPr>
        <p:txBody>
          <a:bodyPr>
            <a:normAutofit/>
          </a:bodyPr>
          <a:lstStyle/>
          <a:p>
            <a:r>
              <a:rPr lang="en-US" sz="2800" dirty="0"/>
              <a:t>New Violent </a:t>
            </a:r>
            <a:r>
              <a:rPr lang="en-US" sz="2800" dirty="0" smtClean="0"/>
              <a:t>Felonies </a:t>
            </a:r>
            <a:br>
              <a:rPr lang="en-US" sz="2800" dirty="0" smtClean="0"/>
            </a:br>
            <a:r>
              <a:rPr lang="en-US" sz="1400" dirty="0"/>
              <a:t>Only </a:t>
            </a:r>
            <a:r>
              <a:rPr lang="en-US" sz="1400" dirty="0" smtClean="0"/>
              <a:t>5.7% </a:t>
            </a:r>
            <a:r>
              <a:rPr lang="en-US" sz="1400" dirty="0"/>
              <a:t>of the of the inmates who participated in the AVP program</a:t>
            </a:r>
          </a:p>
          <a:p>
            <a:pPr marL="0" indent="0">
              <a:buNone/>
            </a:pPr>
            <a:r>
              <a:rPr lang="en-US" sz="1400" dirty="0" smtClean="0"/>
              <a:t>      returned </a:t>
            </a:r>
            <a:r>
              <a:rPr lang="en-US" sz="1400" dirty="0"/>
              <a:t>to </a:t>
            </a:r>
            <a:r>
              <a:rPr lang="en-US" sz="1400" dirty="0" smtClean="0"/>
              <a:t>prison for </a:t>
            </a:r>
            <a:r>
              <a:rPr lang="en-US" sz="1400" dirty="0"/>
              <a:t>violent </a:t>
            </a:r>
            <a:r>
              <a:rPr lang="en-US" sz="1400" dirty="0" smtClean="0"/>
              <a:t>felonies three years after release.</a:t>
            </a:r>
            <a:endParaRPr lang="en-US" sz="1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02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790" y="520840"/>
            <a:ext cx="7365009" cy="1662469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How Does the AVP Program Reduce Recidivism?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12496" y="1814114"/>
            <a:ext cx="7321679" cy="38485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Although the factors of the AVP program that led to the reduction </a:t>
            </a:r>
            <a:r>
              <a:rPr lang="en-US" sz="2400" dirty="0" smtClean="0"/>
              <a:t>of recidivism </a:t>
            </a:r>
            <a:r>
              <a:rPr lang="en-US" sz="2400" dirty="0"/>
              <a:t>were not in the scope of this study, some of the key factors in </a:t>
            </a:r>
            <a:r>
              <a:rPr lang="en-US" sz="2400" dirty="0" smtClean="0"/>
              <a:t>the </a:t>
            </a:r>
            <a:r>
              <a:rPr lang="en-US" sz="2400" dirty="0"/>
              <a:t>program that may have contributed to these results are changes in attitude such as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• Greater Self-</a:t>
            </a:r>
            <a:r>
              <a:rPr lang="en-US" sz="2800" dirty="0" smtClean="0"/>
              <a:t>Awareness</a:t>
            </a:r>
          </a:p>
          <a:p>
            <a:pPr marL="0" indent="0">
              <a:buNone/>
            </a:pPr>
            <a:r>
              <a:rPr lang="en-US" sz="2800" dirty="0" smtClean="0"/>
              <a:t>• </a:t>
            </a:r>
            <a:r>
              <a:rPr lang="en-US" sz="2800" dirty="0"/>
              <a:t>Improved </a:t>
            </a:r>
            <a:r>
              <a:rPr lang="en-US" sz="2800" dirty="0" smtClean="0"/>
              <a:t>Empathy</a:t>
            </a:r>
          </a:p>
          <a:p>
            <a:pPr marL="0" indent="0">
              <a:buNone/>
            </a:pPr>
            <a:r>
              <a:rPr lang="en-US" sz="2800" dirty="0" smtClean="0"/>
              <a:t>• </a:t>
            </a:r>
            <a:r>
              <a:rPr lang="en-US" sz="2800" smtClean="0"/>
              <a:t>Personal Responsibility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49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201</Words>
  <Application>Microsoft Macintosh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How Effective is the AVP Program?</vt:lpstr>
      <vt:lpstr>The Delaware Recidivism Study</vt:lpstr>
      <vt:lpstr>The Goal of the Study </vt:lpstr>
      <vt:lpstr>The Sample</vt:lpstr>
      <vt:lpstr>The Results</vt:lpstr>
      <vt:lpstr>The Results</vt:lpstr>
      <vt:lpstr>The Results</vt:lpstr>
      <vt:lpstr>The Results</vt:lpstr>
      <vt:lpstr>How Does the AVP Program Reduce Recidivism? </vt:lpstr>
      <vt:lpstr>How Does the AVP Program Reduce Recidivism?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Feucht</dc:creator>
  <cp:lastModifiedBy>Fred Feucht</cp:lastModifiedBy>
  <cp:revision>15</cp:revision>
  <dcterms:created xsi:type="dcterms:W3CDTF">2016-09-26T18:24:17Z</dcterms:created>
  <dcterms:modified xsi:type="dcterms:W3CDTF">2017-03-13T21:03:59Z</dcterms:modified>
</cp:coreProperties>
</file>